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0" r:id="rId5"/>
    <p:sldId id="256" r:id="rId6"/>
    <p:sldId id="257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8B6C4-A12A-442A-BC64-7E10E06C459E}" v="136" dt="2022-03-10T20:26:06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2-03-02T19:43:14.2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17057 5380 0,'17'0'390,"-17"-18"-374,18 18-1,0 0 17,17 0-17,-17-17 63,35 17-62,17 0-16,18 0 16,53 0-1,-35 0 1,-35 0 0,-54 0-1,1 0 48,17 0-48,36 0 1,52 0 0,36 0-1,-71 0 1,-52 0 78,-1 0-79,0 0-15,18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B2E5E8-06F6-4175-957B-6E09693BD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DF3EE2A-0D10-4911-851A-F055917EB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655C20-8561-44E3-B014-068BC1EB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4ECC30-5DF8-457C-9974-4AF817A5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2E83F-0D00-436C-AAA1-F54F6F2B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42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FB1698-A1E9-4CAE-86FB-548C6B6F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365C73F-A54B-4409-8031-99B45EAF3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3B47E2-C5A2-4668-BF4F-EE818DF7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AB39B0-F900-4CC4-925E-59716138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BD4B5F-C13C-4B95-B25F-C962B20D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0549DB8-F7A1-4F86-9F77-B156A0D00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685E648-CB76-43D1-AF99-8C8A89523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368305-0B16-4153-8252-DCB12709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B63379-9A0D-474A-9167-C5203A20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A6A887-B021-40B4-9A63-F661BA95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EBC5DB-A953-481E-B63B-46CACD64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412C1B-BDFA-4BAD-9E81-AED4B59CD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1304AD-FBB4-49DF-8A8F-A9F4B33A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52029C-956D-4679-83EA-9767C797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B9DF72-A1E2-4678-8714-0EEBBA9D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42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4E61CA-8773-4FF8-8B40-820AA1DC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DF9481-1B95-4349-BE61-9D9D9E9DF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9CF503-3CD9-489E-8CEB-04C3153E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58F811-B5CE-47A6-B3B6-864ED4E0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043EC7-F270-4011-A5D9-DC8CCCCA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08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CE002F-C3D2-46F9-A3EF-2B0DF166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4E5550-FB40-48D7-AFD0-18243909C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81657E3-2CF1-471E-A32D-0A23DEDF7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5C865BA-0B32-456C-8430-0F74CCB8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470BD6-A6BD-4459-95A0-0733F89F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7CDD5C5-4012-439A-AB08-03B0455F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3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562CFB-9227-4452-9B02-965F2CF3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D1EE45-7416-4066-B8BA-C3DBCE67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FDF454-9275-4169-9D8F-BFCFA7508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96D8A4B-1226-4374-872E-1CC128A69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B129E99-B9BC-47C3-8A1B-4DC33E421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40E692D-3BA1-468B-84C4-C54EE5AA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8031321-03A9-4F83-8128-443BDE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18E9D84-D3C3-49E0-A252-8108BD76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81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8479C0-9774-4599-B7C0-8C6DEAEE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BCF8A8-6CA9-464F-B58E-A99323BC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A96147A-6F02-4679-ADE3-2A5DB329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8B320B-3726-4DAB-B3E4-2ECEB700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193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69F5CE7-0611-4BAF-893F-13DED917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27F5CD8-BC56-4AF0-89AF-982C54F6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AE2125-8551-4054-9F59-21C614EF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334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26695E-E172-4326-947D-3793204E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CD37AD-8154-4435-AAEA-240475713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8851CE-A338-4151-8285-346488A27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EB9C88-3FE7-4AD6-9974-0BC50475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DAFBBA8-3C0F-446F-A8CB-E29EE338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B8E5AA8-7CA0-46BD-BAFB-163C2102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32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02E9-0F80-44CC-8998-D3BF0D95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15AEF31-6BB5-4BA2-A627-D527019D9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2FFE6FE-9646-4C6E-9118-6A6E0D57C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0E6CC96-D829-43B5-AC7B-BB83A6C1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F680F7-14BD-4686-8EA9-A34871B3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E923D2-B03C-4533-84F6-50F9FA16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88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955330D-30D6-4A08-84E6-427240AA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BA2FE3-625B-4DD7-BAAD-171E9AEE2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EF81AE-D1A2-478E-BEFF-2FB58244B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8B45-CA9F-405D-9881-E41FDBC01074}" type="datetimeFigureOut">
              <a:rPr lang="nb-NO" smtClean="0"/>
              <a:t>26.03.2022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E2F709-12BD-41E9-ACB2-AF685548F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9B993C-5851-40FE-A3CB-D77CAC877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439C-3498-48C8-8C1F-CF16213D90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13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ulturnav.org/5a6a8747-95c1-45e8-a4e9-616e201defc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0D0E81-B58E-41BC-994A-7F6C43A0A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4677" y="666048"/>
            <a:ext cx="5614993" cy="30934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nb-NO" sz="4600" dirty="0"/>
            </a:br>
            <a:r>
              <a:rPr lang="nb-NO" sz="4600" b="1" dirty="0"/>
              <a:t>Norsk posthistorisk selskap</a:t>
            </a:r>
            <a:br>
              <a:rPr lang="nb-NO" sz="4600" b="1" dirty="0"/>
            </a:br>
            <a:r>
              <a:rPr lang="nb-NO" sz="4600" b="1" dirty="0"/>
              <a:t>10.mars 2022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258C2F-7605-49AF-BB4F-D1AE68251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677" y="4067746"/>
            <a:ext cx="5614993" cy="2124206"/>
          </a:xfrm>
        </p:spPr>
        <p:txBody>
          <a:bodyPr anchor="t">
            <a:normAutofit/>
          </a:bodyPr>
          <a:lstStyle/>
          <a:p>
            <a:r>
              <a:rPr lang="nb-NO" sz="3200" dirty="0"/>
              <a:t>I det digitale hjørnet!</a:t>
            </a:r>
          </a:p>
          <a:p>
            <a:endParaRPr lang="nb-NO" dirty="0"/>
          </a:p>
          <a:p>
            <a:r>
              <a:rPr lang="nb-NO" dirty="0"/>
              <a:t>Møte 1</a:t>
            </a:r>
          </a:p>
          <a:p>
            <a:r>
              <a:rPr lang="nb-NO" dirty="0">
                <a:solidFill>
                  <a:srgbClr val="FF0000"/>
                </a:solidFill>
              </a:rPr>
              <a:t>20 deltagere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CDE1185-5894-4FE0-9542-6B5B5122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2600" y="1947707"/>
            <a:ext cx="5026102" cy="29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8EB013E-C705-460D-859F-BD69BA9DEBC3}"/>
              </a:ext>
            </a:extLst>
          </p:cNvPr>
          <p:cNvSpPr txBox="1"/>
          <p:nvPr/>
        </p:nvSpPr>
        <p:spPr>
          <a:xfrm>
            <a:off x="1386865" y="818984"/>
            <a:ext cx="6596245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Audun Hanstveit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Vanskelig eller umulig?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0C08F14-0C69-4EFC-98FB-89EDEEA1C352}"/>
              </a:ext>
            </a:extLst>
          </p:cNvPr>
          <p:cNvSpPr txBox="1"/>
          <p:nvPr/>
        </p:nvSpPr>
        <p:spPr>
          <a:xfrm>
            <a:off x="8606053" y="1121134"/>
            <a:ext cx="2862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Audun ønsker innspill på hvordan han kan komme videre for å finne postruta for dette brevet fra Sverige til Japan.</a:t>
            </a:r>
          </a:p>
          <a:p>
            <a:r>
              <a:rPr lang="nb-NO" dirty="0">
                <a:solidFill>
                  <a:schemeClr val="bg1"/>
                </a:solidFill>
              </a:rPr>
              <a:t>Studer bildene og teksten og kontakt Audun hvis du kan bidra.</a:t>
            </a:r>
          </a:p>
        </p:txBody>
      </p:sp>
    </p:spTree>
    <p:extLst>
      <p:ext uri="{BB962C8B-B14F-4D97-AF65-F5344CB8AC3E}">
        <p14:creationId xmlns:p14="http://schemas.microsoft.com/office/powerpoint/2010/main" val="300148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1D6484C7-FDD5-4F8F-B0DD-ADF2314BDEB6}"/>
              </a:ext>
            </a:extLst>
          </p:cNvPr>
          <p:cNvSpPr txBox="1"/>
          <p:nvPr/>
        </p:nvSpPr>
        <p:spPr>
          <a:xfrm>
            <a:off x="6702949" y="4828541"/>
            <a:ext cx="4754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Cambria Math" panose="02040503050406030204" pitchFamily="18" charset="0"/>
              </a:rPr>
              <a:t>②</a:t>
            </a:r>
            <a:r>
              <a:rPr lang="en-US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Patch This appears to be closest to the envelope itself, to indicate where the letter is going, as the postman can hardly read alphabetical writing. It says: </a:t>
            </a:r>
            <a:r>
              <a:rPr lang="ja-JP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領事館</a:t>
            </a:r>
            <a:r>
              <a:rPr lang="ja-JP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ja-JP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逸</a:t>
            </a:r>
            <a:r>
              <a:rPr lang="ja-JP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ja-JP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領事館</a:t>
            </a:r>
            <a:r>
              <a:rPr lang="en-US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"The German Consulate" and at the bottom probably "Nagasaki". 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Stamp: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unreadable</a:t>
            </a: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72690B1-D65F-48EC-A4CB-22158C16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6" y="275133"/>
            <a:ext cx="4754880" cy="3681468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DB3BC31-6285-4544-962C-75FC5E555E68}"/>
              </a:ext>
            </a:extLst>
          </p:cNvPr>
          <p:cNvSpPr txBox="1"/>
          <p:nvPr/>
        </p:nvSpPr>
        <p:spPr>
          <a:xfrm>
            <a:off x="606949" y="4243765"/>
            <a:ext cx="6096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①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Front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letter. It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says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"E. A.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Söderbach</a:t>
            </a: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Schiff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Freiburg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Capt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Sch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"(not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readable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by"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Sch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"due to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patch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Adr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German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Consulate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in Nagasaki, Japan."</a:t>
            </a: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Stamp: "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Bushû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Yokohama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March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20, 1895, 8th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Mission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Stamp: "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Bizen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Nagasaki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March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21, 1895, 1st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transmission</a:t>
            </a:r>
            <a:r>
              <a:rPr lang="nb-NO" sz="18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6F7897E-5AE3-46DD-830A-4201BCCAF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71" y="838544"/>
            <a:ext cx="2850544" cy="38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7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0E79CDD-B521-43FB-A31E-0369AA764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" y="584199"/>
            <a:ext cx="1724660" cy="447726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8FF2107-E65E-4AEF-95B7-F24E24ED22A3}"/>
              </a:ext>
            </a:extLst>
          </p:cNvPr>
          <p:cNvSpPr txBox="1"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③ Lapp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Med trykt skrift helt til høyre: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Kyokasho Medium"/>
                <a:cs typeface="Calibri" panose="020F0502020204030204" pitchFamily="34" charset="0"/>
              </a:rPr>
              <a:t>此郵便物左記之事故ニ依リ持戻此旨上申ス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“Returner posten basert på ulykken beskrevet til venstre og </a:t>
            </a:r>
            <a:r>
              <a:rPr lang="nb-NO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rapportér</a:t>
            </a: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her”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At skriften er trykt tyder på at det er standard og ikke dreier seg om noen stor eller uvanlig ulykke.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Med håndskrift nedover midten (ikke alt kan tydes her)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sz="1800" dirty="0">
                <a:effectLst/>
                <a:latin typeface="Calibri" panose="020F0502020204030204" pitchFamily="34" charset="0"/>
                <a:ea typeface="YuKyokasho Medium"/>
                <a:cs typeface="Calibri" panose="020F0502020204030204" pitchFamily="34" charset="0"/>
              </a:rPr>
              <a:t>？船ハ航海中につき入港迄留？？？</a:t>
            </a:r>
            <a:r>
              <a:rPr lang="ja-JP" sz="18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　</a:t>
            </a:r>
            <a:r>
              <a:rPr lang="nb-NO" sz="18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«Siden skipet er på havet, beholder vi brevet til skipet er i havn og leverer senere». 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Med trykt skrift helt til venstre: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sz="1800" dirty="0">
                <a:effectLst/>
                <a:latin typeface="Calibri" panose="020F0502020204030204" pitchFamily="34" charset="0"/>
                <a:ea typeface="YuKyokasho Medium"/>
                <a:cs typeface="Calibri" panose="020F0502020204030204" pitchFamily="34" charset="0"/>
              </a:rPr>
              <a:t>郵便電信局御中　集配人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«Post- og telegramkontoret, distributør» Stempel med navn: «</a:t>
            </a:r>
            <a:r>
              <a:rPr lang="nb-NO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Miyahara</a:t>
            </a: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».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5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8A4FCE5-3FBF-4F88-8D9B-FEB21359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" y="867092"/>
            <a:ext cx="2511743" cy="489951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37857B5-5B1A-4B32-B286-064130D861AF}"/>
              </a:ext>
            </a:extLst>
          </p:cNvPr>
          <p:cNvSpPr txBox="1"/>
          <p:nvPr/>
        </p:nvSpPr>
        <p:spPr>
          <a:xfrm>
            <a:off x="4177086" y="105469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④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Patch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With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printed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print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far right: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此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郵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便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物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左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記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之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事故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ニ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依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リ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持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戻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此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旨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上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申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ス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"Return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record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based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accident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described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left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and report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here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With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handwriting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down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middle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博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多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入港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参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長崎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入港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期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??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"To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port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Hakata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*,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towards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Nagasaki" (*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is a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guess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"25. i ??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month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With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printed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print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left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郵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便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電信局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御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中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集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配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人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"Post and Telegram Office,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Distributor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 Stamp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with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name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unreadable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).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4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57D0D59-ABF4-44D2-B549-F8C04D748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18" y="731823"/>
            <a:ext cx="2781521" cy="518594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6D6AEB1-997F-4D88-8CE7-BB22ED1E578E}"/>
              </a:ext>
            </a:extLst>
          </p:cNvPr>
          <p:cNvSpPr txBox="1"/>
          <p:nvPr/>
        </p:nvSpPr>
        <p:spPr>
          <a:xfrm>
            <a:off x="1338470" y="1120676"/>
            <a:ext cx="60960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⑤ Lapp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Med trykt skrift helt til høyre: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Kyokasho Medium"/>
                <a:cs typeface="Calibri" panose="020F0502020204030204" pitchFamily="34" charset="0"/>
              </a:rPr>
              <a:t>此郵便物左記之事故ニ依リ持戻此旨上申ス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“Returner posten basert på ulykken beskrevet til venstre og </a:t>
            </a:r>
            <a:r>
              <a:rPr lang="nb-NO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rapportér</a:t>
            </a: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her”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Med håndskrift langs midten: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sz="1800" dirty="0">
                <a:effectLst/>
                <a:latin typeface="Calibri" panose="020F0502020204030204" pitchFamily="34" charset="0"/>
                <a:ea typeface="YuKyokasho Medium"/>
                <a:cs typeface="Calibri" panose="020F0502020204030204" pitchFamily="34" charset="0"/>
              </a:rPr>
              <a:t>港内ニハ未ダ無し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«Ikke i havn ennå»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Med trykt skrift helt til venstre: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sz="1800" dirty="0">
                <a:effectLst/>
                <a:latin typeface="Calibri" panose="020F0502020204030204" pitchFamily="34" charset="0"/>
                <a:ea typeface="YuKyokasho Medium"/>
                <a:cs typeface="Calibri" panose="020F0502020204030204" pitchFamily="34" charset="0"/>
              </a:rPr>
              <a:t>郵便電信局御中　集配人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«Post- og telegramkontoret, distributør» Stempel med navn: «</a:t>
            </a:r>
            <a:r>
              <a:rPr lang="nb-NO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Ishibashi</a:t>
            </a: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» 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«14.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mai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»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24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1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394957-983F-43BC-89CE-AC29D9E3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0" y="661090"/>
            <a:ext cx="2376967" cy="497771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0E85BCA-1E00-435B-852E-E924069FDD11}"/>
              </a:ext>
            </a:extLst>
          </p:cNvPr>
          <p:cNvSpPr txBox="1"/>
          <p:nvPr/>
        </p:nvSpPr>
        <p:spPr>
          <a:xfrm>
            <a:off x="3048000" y="1351508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⑥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Patch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With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printed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print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far right: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此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郵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便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物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左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記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之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事故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ニ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依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リ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持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戻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此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旨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上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申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ス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"Return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record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based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accident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described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left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and report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here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With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handwriting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left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ヘ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領事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ヘ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“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To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German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Consulate</a:t>
            </a:r>
            <a:r>
              <a:rPr lang="nb-NO" sz="18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”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Investigate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day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arrival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at port"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Weak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red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print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is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unreadable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but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can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be a stamp for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when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record is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delayed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Stamp: "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Bizen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Nagasaki May 30, 1895, first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transmission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Hiragino Mincho ProN W3"/>
                <a:cs typeface="Calibri" panose="020F0502020204030204" pitchFamily="34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64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10A0487-41C9-477D-AE43-E0CEB23C2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9" y="111635"/>
            <a:ext cx="4663950" cy="385385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06DA42A-162D-4CBA-BF3E-3985F1DEFF64}"/>
              </a:ext>
            </a:extLst>
          </p:cNvPr>
          <p:cNvSpPr txBox="1"/>
          <p:nvPr/>
        </p:nvSpPr>
        <p:spPr>
          <a:xfrm>
            <a:off x="821635" y="4063881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Bak Back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letter.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"This letter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arrived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in Nagasaki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May 31, 1895"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 Japanese (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upside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down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): Det </a:t>
            </a:r>
            <a:r>
              <a:rPr lang="nb-NO" sz="1800" dirty="0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之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MS Mincho" panose="02020609040205080304" pitchFamily="49" charset="-128"/>
                <a:ea typeface="Yu Mincho" panose="02020400000000000000" pitchFamily="18" charset="-128"/>
                <a:cs typeface="MS Mincho" panose="02020609040205080304" pitchFamily="49" charset="-128"/>
              </a:rPr>
              <a:t>領事館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"The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German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Consulate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and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probably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"Nagasaki"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Stamp: 9/2/1895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Stamp: 20/3 / Meiji 28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Stamp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each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stamp: Nag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Nag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Nagasaki,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taxed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postage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paid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7B428F2-E700-41BE-9D85-8D03EE66AAFA}"/>
              </a:ext>
            </a:extLst>
          </p:cNvPr>
          <p:cNvSpPr txBox="1"/>
          <p:nvPr/>
        </p:nvSpPr>
        <p:spPr>
          <a:xfrm>
            <a:off x="7808181" y="117693"/>
            <a:ext cx="4116788" cy="67403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Most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is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interpreted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by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Masaoki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Adachi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(b. 1941),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who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also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tells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 start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postage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deliveries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by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train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between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Tokyo and Osaka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took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place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in April 1871. Prior to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mail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was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delivered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by horse or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foot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 The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resting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places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for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these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were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eventually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turned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into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a post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office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and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owners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stops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were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hired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as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postmasters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This letter is from 1895,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when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Tokyo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train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still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went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no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further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than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to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Himeji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which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is far from Nagasaki,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therefore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boat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Boat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from Yokohama to Nagasaki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with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various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stops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en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route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should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have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taken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between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3 and 5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days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Benedicte Mosby Irgens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Lecturer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in Japanese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Department </a:t>
            </a: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Foreign Languages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University</a:t>
            </a: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in Bergen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b-NO" sz="1800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31 / 01-2020</a:t>
            </a:r>
            <a:endParaRPr lang="nb-NO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3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0F108EB-9A4E-4B19-82D8-ED335DF6E2CD}"/>
              </a:ext>
            </a:extLst>
          </p:cNvPr>
          <p:cNvSpPr txBox="1"/>
          <p:nvPr/>
        </p:nvSpPr>
        <p:spPr>
          <a:xfrm>
            <a:off x="558488" y="607492"/>
            <a:ext cx="2878688" cy="704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Arvid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Løhre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C0D8A91-8263-47D2-9D18-DAA534A6F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777" y="670560"/>
            <a:ext cx="4690997" cy="568605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FC3C483-4EFF-4141-B82B-8A267335F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273" y="355601"/>
            <a:ext cx="3512228" cy="542429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3B372DB-92CF-45CD-AA63-57C716D2F4E7}"/>
              </a:ext>
            </a:extLst>
          </p:cNvPr>
          <p:cNvSpPr txBox="1"/>
          <p:nvPr/>
        </p:nvSpPr>
        <p:spPr>
          <a:xfrm>
            <a:off x="915452" y="2044548"/>
            <a:ext cx="27492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Arvid ønske scann av objekter som er påsatt denne etiketten. Han har en artikkel på gang…</a:t>
            </a:r>
          </a:p>
          <a:p>
            <a:r>
              <a:rPr lang="nb-NO" dirty="0">
                <a:solidFill>
                  <a:schemeClr val="bg1"/>
                </a:solidFill>
              </a:rPr>
              <a:t>Hvis noen har noe å bidra med eller opplysninger om denne, ta kontakt med han.</a:t>
            </a:r>
          </a:p>
        </p:txBody>
      </p:sp>
    </p:spTree>
    <p:extLst>
      <p:ext uri="{BB962C8B-B14F-4D97-AF65-F5344CB8AC3E}">
        <p14:creationId xmlns:p14="http://schemas.microsoft.com/office/powerpoint/2010/main" val="344194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E31EB44-9DA4-4ACA-B7FC-36AF8BD0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2059388"/>
          </a:xfrm>
        </p:spPr>
        <p:txBody>
          <a:bodyPr>
            <a:normAutofit/>
          </a:bodyPr>
          <a:lstStyle/>
          <a:p>
            <a:pPr algn="r"/>
            <a:r>
              <a:rPr lang="nb-NO" sz="4800" dirty="0">
                <a:solidFill>
                  <a:srgbClr val="FFFFFF"/>
                </a:solidFill>
              </a:rPr>
              <a:t>Forklaring porto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8DBCD25-39EE-41B0-9243-C208AF2B2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2941983"/>
            <a:ext cx="6051236" cy="3097033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rgbClr val="FFFFFF"/>
                </a:solidFill>
              </a:rPr>
              <a:t>Terje Heskestad</a:t>
            </a:r>
          </a:p>
          <a:p>
            <a:pPr algn="l"/>
            <a:r>
              <a:rPr lang="nb-NO" dirty="0">
                <a:solidFill>
                  <a:srgbClr val="FFFFFF"/>
                </a:solidFill>
              </a:rPr>
              <a:t>Her trenger Terje hjelp med portoberegningen. Et finurlig objekt.</a:t>
            </a:r>
          </a:p>
          <a:p>
            <a:pPr algn="l"/>
            <a:r>
              <a:rPr lang="nb-NO" dirty="0">
                <a:solidFill>
                  <a:srgbClr val="FFFFFF"/>
                </a:solidFill>
              </a:rPr>
              <a:t>Kan du bidra, ta kontakt.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CD1E54-F0D8-42FD-BD15-980547B1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579"/>
          </a:xfrm>
        </p:spPr>
        <p:txBody>
          <a:bodyPr>
            <a:noAutofit/>
          </a:bodyPr>
          <a:lstStyle/>
          <a:p>
            <a:pPr marR="0" algn="ctr" rtl="0"/>
            <a:r>
              <a:rPr lang="en-GB" sz="4000" b="1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BRITISH NORTH AMERICA </a:t>
            </a:r>
            <a:br>
              <a:rPr lang="en-GB" sz="4000" b="1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000" b="1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New Brunswick / Main regulation as </a:t>
            </a:r>
            <a:br>
              <a:rPr lang="en-US" sz="4000" b="1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000" b="1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for Canada from June 27th 1851</a:t>
            </a: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E16B40-8020-40A5-943D-3177BE4FA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121"/>
            <a:ext cx="5443603" cy="4935254"/>
          </a:xfrm>
        </p:spPr>
        <p:txBody>
          <a:bodyPr>
            <a:normAutofit lnSpcReduction="10000"/>
          </a:bodyPr>
          <a:lstStyle/>
          <a:p>
            <a:pPr marR="0" algn="just" rtl="0"/>
            <a:r>
              <a:rPr lang="en-US" sz="2600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Shediac August 6th 1859, New Brunswick to </a:t>
            </a:r>
            <a:r>
              <a:rPr lang="en-US" sz="2600" b="0" i="0" u="none" strike="noStrike" baseline="30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Tvedestrand</a:t>
            </a:r>
            <a:r>
              <a:rPr lang="en-US" sz="2600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. August 11st 1859 from Halifax (Nova Scotia) by S.S. “Europa” to Liverpool August 22th, London, </a:t>
            </a:r>
            <a:r>
              <a:rPr lang="en-US" sz="2600" b="0" i="0" u="none" strike="noStrike" baseline="30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Ostende</a:t>
            </a:r>
            <a:r>
              <a:rPr lang="en-US" sz="2600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, Aachen, Hamburg, and then finally to Norway via Denmark by steamship. On the reverse transit “S.T.P.A. 7 SEPT 59” (Hamburg </a:t>
            </a:r>
            <a:r>
              <a:rPr lang="en-US" sz="2600" b="0" i="0" u="none" strike="noStrike" baseline="30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Stadtpost</a:t>
            </a:r>
            <a:r>
              <a:rPr lang="en-US" sz="2600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) used only on covers to the Scandinavia countries and “K.D.O.P.A. HAMBURG 8-9”. Prepaid to destination, as marked with red postmark in Shediac, confirmed in London with red “P” (paid) and “Franco.” </a:t>
            </a:r>
            <a:r>
              <a:rPr lang="en-US" sz="2600" b="0" i="0" u="none" strike="noStrike" baseline="30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straightline</a:t>
            </a:r>
            <a:r>
              <a:rPr lang="en-US" sz="2600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 by the Hamburg </a:t>
            </a:r>
            <a:r>
              <a:rPr lang="en-US" sz="2600" b="0" i="0" u="none" strike="noStrike" baseline="30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Stadpost</a:t>
            </a:r>
            <a:r>
              <a:rPr lang="en-US" sz="2600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R="0" algn="just" rtl="0"/>
            <a:r>
              <a:rPr lang="en-US" sz="2600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From August 1st 1854 to January 1st 1866, “2/5cy” (= 2sh.) in red crayon is the postage rate for covers 1-2 oz. in Canadian currency between New Brunswick and GB, included packet rate of 1 sh. (Notice to the Public, no. 30, 1854). “1” sh. in red pen confirms that the ocean postage is prepaid from Halifax to Liverpool. </a:t>
            </a:r>
          </a:p>
          <a:p>
            <a:pPr marR="0" algn="just" rtl="0"/>
            <a:r>
              <a:rPr lang="en-US" sz="2600" b="0" i="0" u="none" strike="noStrike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“1/10” </a:t>
            </a:r>
            <a:r>
              <a:rPr lang="en-US" sz="2600" b="0" i="0" u="none" strike="noStrike" baseline="30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sgr</a:t>
            </a:r>
            <a:r>
              <a:rPr lang="en-US" sz="2600" b="0" i="0" u="none" strike="noStrike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. is the credit to Prussia ????? </a:t>
            </a:r>
          </a:p>
          <a:p>
            <a:pPr marR="0" algn="just" rtl="0"/>
            <a:r>
              <a:rPr lang="en-US" sz="2600" b="0" i="0" u="none" strike="noStrike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“BRITISH 5d CLAIM” is the share to GB (inland rate)??? Red crayon “6” </a:t>
            </a:r>
            <a:r>
              <a:rPr lang="en-US" sz="2600" b="0" i="0" u="none" strike="noStrike" baseline="30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sgr</a:t>
            </a:r>
            <a:r>
              <a:rPr lang="en-US" sz="2600" b="0" i="0" u="none" strike="noStrike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. is the credit for prepaid transit fees beyond Hamburg. </a:t>
            </a:r>
          </a:p>
          <a:p>
            <a:endParaRPr lang="nb-NO" dirty="0"/>
          </a:p>
        </p:txBody>
      </p:sp>
      <p:pic>
        <p:nvPicPr>
          <p:cNvPr id="5" name="Bilde 4" descr="Et bilde som inneholder tekst, tavle&#10;&#10;Automatisk generert beskrivelse">
            <a:extLst>
              <a:ext uri="{FF2B5EF4-FFF2-40B4-BE49-F238E27FC236}">
                <a16:creationId xmlns:a16="http://schemas.microsoft.com/office/drawing/2014/main" id="{9844542A-53DB-4094-90A5-EC6DD0E9A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r="13631"/>
          <a:stretch/>
        </p:blipFill>
        <p:spPr>
          <a:xfrm rot="10800000">
            <a:off x="6656766" y="1526585"/>
            <a:ext cx="5284563" cy="3291073"/>
          </a:xfrm>
          <a:prstGeom prst="rect">
            <a:avLst/>
          </a:prstGeom>
        </p:spPr>
      </p:pic>
      <p:pic>
        <p:nvPicPr>
          <p:cNvPr id="7" name="Bilde 6" descr="Et bilde som inneholder tekst, avis, kvittering&#10;&#10;Automatisk generert beskrivelse">
            <a:extLst>
              <a:ext uri="{FF2B5EF4-FFF2-40B4-BE49-F238E27FC236}">
                <a16:creationId xmlns:a16="http://schemas.microsoft.com/office/drawing/2014/main" id="{60360F2F-3D76-4957-8186-8D3152095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>
          <a:xfrm>
            <a:off x="7626187" y="5040892"/>
            <a:ext cx="3913632" cy="170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C7410AF-E142-4D72-95EE-B6457A20B18E}"/>
              </a:ext>
            </a:extLst>
          </p:cNvPr>
          <p:cNvSpPr/>
          <p:nvPr/>
        </p:nvSpPr>
        <p:spPr>
          <a:xfrm>
            <a:off x="1386865" y="818984"/>
            <a:ext cx="6596245" cy="10257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kern="1200" cap="none" spc="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Trond Schumacher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739275-F9A4-4099-8AF4-7110E6CFD91E}"/>
              </a:ext>
            </a:extLst>
          </p:cNvPr>
          <p:cNvSpPr txBox="1"/>
          <p:nvPr/>
        </p:nvSpPr>
        <p:spPr>
          <a:xfrm>
            <a:off x="1582310" y="2790908"/>
            <a:ext cx="3546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Trond viste dette brevet som ved første øyekast kan se ut som er postlagt i Vestfjorden 15/4-1878.</a:t>
            </a:r>
          </a:p>
          <a:p>
            <a:r>
              <a:rPr lang="nb-NO" dirty="0">
                <a:solidFill>
                  <a:schemeClr val="bg1"/>
                </a:solidFill>
              </a:rPr>
              <a:t>Det viser seg imidlertid at det er snakk om Vestfjorddalen poståpneri i Telemark. Et flott og veldokumentert innlegg.</a:t>
            </a:r>
          </a:p>
        </p:txBody>
      </p:sp>
    </p:spTree>
    <p:extLst>
      <p:ext uri="{BB962C8B-B14F-4D97-AF65-F5344CB8AC3E}">
        <p14:creationId xmlns:p14="http://schemas.microsoft.com/office/powerpoint/2010/main" val="402141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0" y="0"/>
            <a:ext cx="1147061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140520" y="1924200"/>
              <a:ext cx="470160" cy="1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4680" y="1860480"/>
                <a:ext cx="50184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18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004"/>
                    </a14:imgEffect>
                    <a14:imgEffect>
                      <a14:saturation sat="3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" t="1761" r="1104" b="2112"/>
          <a:stretch/>
        </p:blipFill>
        <p:spPr>
          <a:xfrm>
            <a:off x="465659" y="84840"/>
            <a:ext cx="11085949" cy="66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4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174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Name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3658 VESTFJORDDALEN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Norwegian bokmål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174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Open San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Alternative name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VESTFJORDDALEN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Norwegian </a:t>
            </a:r>
            <a:r>
              <a:rPr kumimoji="0" lang="en-US" altLang="en-US" sz="700" b="0" i="0" u="none" strike="noStrike" cap="none" normalizeH="0" baseline="0" dirty="0" err="1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bokmål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0" tIns="31740" rIns="317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Establishment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06/06/1874Tinn (Kommune) [no], 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24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26552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174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Code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3658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83270" y="-356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174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Type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7AB7"/>
                </a:solidFill>
                <a:effectLst/>
                <a:latin typeface="Open Sans"/>
                <a:hlinkClick r:id="rId2"/>
              </a:rPr>
              <a:t>Poståpneri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Norwegian </a:t>
            </a:r>
            <a:r>
              <a:rPr kumimoji="0" lang="en-US" altLang="en-US" sz="700" b="0" i="0" u="none" strike="noStrike" cap="none" normalizeH="0" baseline="0" dirty="0" err="1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bokmål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130" y="-69007"/>
            <a:ext cx="12122870" cy="7371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VESTFJORDDALEN </a:t>
            </a:r>
            <a:r>
              <a:rPr kumimoji="0" lang="en-US" altLang="en-US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poståpneri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Mæl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annex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til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Tinn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prestegjeld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Øvre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Thelemarken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fogderi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Bratsberg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amt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, under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Skien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postkontor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opprettet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ved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Kgl.res. 6.6.1874, med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inntil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videre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virksomhet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1.7.</a:t>
            </a: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1874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Sirk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10, 20.6.1874.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Poståpneriet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1876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bestemt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å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underholdes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hele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året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v/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Sirk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23, 6.12.1876.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Navnet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10.10.1909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endret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til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MILAND I TELEMARKEN.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Samtidig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et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nytt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Vestfjorddalen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poståpneri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opprettet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Sirk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54, 5.10.1910. NB: Se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også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nytt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Vestfjorddalen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poståpneri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Poståpneriet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1.7.1913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lagt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under Rjukan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postkontor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Sirk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28, 28.6.1913.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 1.10.1921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navnet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skrevet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MILAND I TELEMARK.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Sirk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53, 23.9.1921.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 1.1.1930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endret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til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bare MILAND.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Sirk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53, 18.12.1929.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 1.11.1970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poståpneriet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lagt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under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Notodden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postområde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Sirk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37, 1.10.1970.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Ved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etablering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av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nye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poststedsgrupper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poståpneriet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1.11.1973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benevnt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underpostkontor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Sirk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41, 31.10.1973,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og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fikk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1.1.1977 status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av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postkontor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C,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Sirk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35, 10.12.1976.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Postkontoret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3658 MILAND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lagt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ned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26.5.1997. Ingen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endring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postadressen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etter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nedleggelsen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Sirk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11, 22.4.1997.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Datostempel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av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2-rings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vanlig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type med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tverrbjelker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indre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ring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tilsendt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den 22.7.</a:t>
            </a: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1880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.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FF0000"/>
              </a:solidFill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Postsignet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 med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tekst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 VESTFJORDDALENS PSTA</a:t>
            </a:r>
            <a:r>
              <a:rPr kumimoji="0" lang="en-US" altLang="en-US" sz="1000" b="0" i="0" u="none" strike="noStrike" cap="none" normalizeH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levert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gravør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Schwartzenhorn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 </a:t>
            </a:r>
            <a:r>
              <a:rPr lang="en-US" altLang="en-US" sz="1000" dirty="0" err="1">
                <a:solidFill>
                  <a:srgbClr val="3399FF"/>
                </a:solidFill>
                <a:latin typeface="Open Sans"/>
              </a:rPr>
              <a:t>ti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overordnet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postkontor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 (SKIEN) 25.6.</a:t>
            </a: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1874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latin typeface="Open Sans"/>
              </a:rPr>
              <a:t>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(3658)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Poståpnere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styrere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: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Ole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Halvorsen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Rollag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1.7.1874.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Knud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Høljesen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Klonteig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1.4.1877.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Landh. John Olsen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Rollag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1.4.1878.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Hans Olsen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Ørnæs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1.4.1889.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Landh. Tov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Ørnes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kst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20.12.1907, fast 1.7.1914 (f. 1875).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Aagot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Tveito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1.9.1935 (f. 1903). Hun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hadde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tjenesteri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juli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1944 med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Judith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Halvorsen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Rustand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) (f. 1915)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som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midlertidig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vikar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Judith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Halvorsen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Rustand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fast 1.2.1947 (f. 1915).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Gro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Haugan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midlertidig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1.4.1950 (f. 1914).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Poståpner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Astrid Hansen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Ønvik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1.6.1950 (f. 1916).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Gro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Haugan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1.9.1950 (f. 1914).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Postkass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May-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Lill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Andersen 1.5.1982 (f. 1956).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Res.posteksp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Kari Punter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vikar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1.11.1983 (f. 1953).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Posteksp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Catharina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Tyholdt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vikar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1.9.1986 (f. 1963).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Førstepostkass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Signe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Johanne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Forberg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1.6.1990 (f. 1952).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De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først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kjente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årlige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poståpnerlønninger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var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1874 8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Spd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1877 12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Spd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1879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kr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80,-,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1899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kr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240,-,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1907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kr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400,-,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1910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kr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500,-,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1913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kr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550,-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og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1914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kr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600,-.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Fra 1.7.1917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ble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det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gitt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midlt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dyrtidstillegg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med 50%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av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lønnen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Norwegian </a:t>
            </a:r>
            <a:r>
              <a:rPr kumimoji="0" lang="en-US" altLang="en-US" sz="700" b="0" i="0" u="none" strike="noStrike" cap="none" normalizeH="0" baseline="0" dirty="0" err="1">
                <a:ln>
                  <a:noFill/>
                </a:ln>
                <a:solidFill>
                  <a:srgbClr val="999999"/>
                </a:solidFill>
                <a:effectLst/>
                <a:latin typeface="Open Sans"/>
              </a:rPr>
              <a:t>bokmål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BF71E90-5D34-42FB-BB22-5FF4187D3A04}"/>
              </a:ext>
            </a:extLst>
          </p:cNvPr>
          <p:cNvSpPr txBox="1"/>
          <p:nvPr/>
        </p:nvSpPr>
        <p:spPr>
          <a:xfrm>
            <a:off x="1386865" y="818984"/>
            <a:ext cx="6596245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Øivind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Rojahn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Karlsen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Rett </a:t>
            </a:r>
            <a:r>
              <a:rPr lang="en-US" sz="4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portosats</a:t>
            </a:r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??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6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1720843-FC25-47DD-9B99-89C9520F8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88" y="456986"/>
            <a:ext cx="8400848" cy="59436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35E8264-4F92-467E-A84C-1E9BD62F6E15}"/>
              </a:ext>
            </a:extLst>
          </p:cNvPr>
          <p:cNvSpPr txBox="1"/>
          <p:nvPr/>
        </p:nvSpPr>
        <p:spPr>
          <a:xfrm>
            <a:off x="9066224" y="1110477"/>
            <a:ext cx="2536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Øivind trenger hjelp med denne portosatsen. Er det noen som våger seg på en analyse?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Ta kontakt med Øivind hvis du kan bidra.</a:t>
            </a:r>
          </a:p>
        </p:txBody>
      </p:sp>
    </p:spTree>
    <p:extLst>
      <p:ext uri="{BB962C8B-B14F-4D97-AF65-F5344CB8AC3E}">
        <p14:creationId xmlns:p14="http://schemas.microsoft.com/office/powerpoint/2010/main" val="200739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1741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8" baseType="lpstr">
      <vt:lpstr>MS Mincho</vt:lpstr>
      <vt:lpstr>Arial</vt:lpstr>
      <vt:lpstr>Arial Narrow</vt:lpstr>
      <vt:lpstr>Calibri</vt:lpstr>
      <vt:lpstr>Calibri Light</vt:lpstr>
      <vt:lpstr>Cambria</vt:lpstr>
      <vt:lpstr>Cambria Math</vt:lpstr>
      <vt:lpstr>inherit</vt:lpstr>
      <vt:lpstr>Open Sans</vt:lpstr>
      <vt:lpstr>Times New Roman</vt:lpstr>
      <vt:lpstr>Office-tema</vt:lpstr>
      <vt:lpstr> Norsk posthistorisk selskap 10.mars 2022</vt:lpstr>
      <vt:lpstr>Forklaring porto</vt:lpstr>
      <vt:lpstr>BRITISH NORTH AMERICA  New Brunswick / Main regulation as  for Canada from June 27th 1851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 posthistorisk selskap 10.mars 2022</dc:title>
  <dc:creator>Erik Lunde</dc:creator>
  <cp:lastModifiedBy>Jan Lauridsen</cp:lastModifiedBy>
  <cp:revision>3</cp:revision>
  <dcterms:created xsi:type="dcterms:W3CDTF">2022-03-05T15:35:51Z</dcterms:created>
  <dcterms:modified xsi:type="dcterms:W3CDTF">2022-03-26T17:31:38Z</dcterms:modified>
</cp:coreProperties>
</file>